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0" r:id="rId1"/>
  </p:sldMasterIdLst>
  <p:notesMasterIdLst>
    <p:notesMasterId r:id="rId20"/>
  </p:notesMasterIdLst>
  <p:sldIdLst>
    <p:sldId id="283" r:id="rId2"/>
    <p:sldId id="265" r:id="rId3"/>
    <p:sldId id="256" r:id="rId4"/>
    <p:sldId id="271" r:id="rId5"/>
    <p:sldId id="272" r:id="rId6"/>
    <p:sldId id="266" r:id="rId7"/>
    <p:sldId id="273" r:id="rId8"/>
    <p:sldId id="276" r:id="rId9"/>
    <p:sldId id="277" r:id="rId10"/>
    <p:sldId id="275" r:id="rId11"/>
    <p:sldId id="278" r:id="rId12"/>
    <p:sldId id="281" r:id="rId13"/>
    <p:sldId id="279" r:id="rId14"/>
    <p:sldId id="280" r:id="rId15"/>
    <p:sldId id="282" r:id="rId16"/>
    <p:sldId id="286" r:id="rId17"/>
    <p:sldId id="284"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A77195"/>
    <a:srgbClr val="D5B8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486" autoAdjust="0"/>
  </p:normalViewPr>
  <p:slideViewPr>
    <p:cSldViewPr snapToGrid="0">
      <p:cViewPr varScale="1">
        <p:scale>
          <a:sx n="107" d="100"/>
          <a:sy n="107" d="100"/>
        </p:scale>
        <p:origin x="138" y="330"/>
      </p:cViewPr>
      <p:guideLst/>
    </p:cSldViewPr>
  </p:slideViewPr>
  <p:notesTextViewPr>
    <p:cViewPr>
      <p:scale>
        <a:sx n="1" d="1"/>
        <a:sy n="1" d="1"/>
      </p:scale>
      <p:origin x="0" y="0"/>
    </p:cViewPr>
  </p:notesTextViewPr>
  <p:notesViewPr>
    <p:cSldViewPr snapToGrid="0">
      <p:cViewPr varScale="1">
        <p:scale>
          <a:sx n="70" d="100"/>
          <a:sy n="70" d="100"/>
        </p:scale>
        <p:origin x="32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4CB1F-4B1B-4C1E-A1B9-6B5C7AFA8675}" type="datetimeFigureOut">
              <a:rPr lang="en-GB" smtClean="0"/>
              <a:t>05/07/2018</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8F90B7-AA03-430D-9729-F8F9C96430C7}" type="slidenum">
              <a:rPr lang="en-GB" smtClean="0"/>
              <a:t>‹#›</a:t>
            </a:fld>
            <a:endParaRPr lang="en-GB" dirty="0"/>
          </a:p>
        </p:txBody>
      </p:sp>
    </p:spTree>
    <p:extLst>
      <p:ext uri="{BB962C8B-B14F-4D97-AF65-F5344CB8AC3E}">
        <p14:creationId xmlns:p14="http://schemas.microsoft.com/office/powerpoint/2010/main" val="2198451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 Wales faces some significant challenges in providing a decent quality of life for all its citizens and in ensuring that the same living standards will also be available to future generations. These challenges include an ageing population, pockets of generational economic inactivity, health inequalities, poverty and a shrinking public purse. We also face the local consequences of global threats such as climate change, biodiversity loss and the impacts of a globalised economy. </a:t>
            </a:r>
          </a:p>
          <a:p>
            <a:r>
              <a:rPr lang="en-GB" dirty="0"/>
              <a:t>The thinking behind the Act recognises that, to overcome these challenges, public bodies and government need to work in a different way – a way that will:</a:t>
            </a:r>
          </a:p>
          <a:p>
            <a:r>
              <a:rPr lang="en-GB" dirty="0"/>
              <a:t>• consider all aspects of well-being in decision making - cultural, social, environmental and economic</a:t>
            </a:r>
          </a:p>
          <a:p>
            <a:r>
              <a:rPr lang="en-GB" dirty="0"/>
              <a:t>• help public bodies, businesses and communities cooperate more effectively to draw out the amazing wealth of expertise and knowledge that is available </a:t>
            </a:r>
          </a:p>
          <a:p>
            <a:r>
              <a:rPr lang="en-GB" dirty="0"/>
              <a:t>• recognise and respect the limits of our natural environment and </a:t>
            </a:r>
          </a:p>
        </p:txBody>
      </p:sp>
      <p:sp>
        <p:nvSpPr>
          <p:cNvPr id="4" name="Slide Number Placeholder 3"/>
          <p:cNvSpPr>
            <a:spLocks noGrp="1"/>
          </p:cNvSpPr>
          <p:nvPr>
            <p:ph type="sldNum" sz="quarter" idx="10"/>
          </p:nvPr>
        </p:nvSpPr>
        <p:spPr/>
        <p:txBody>
          <a:bodyPr/>
          <a:lstStyle/>
          <a:p>
            <a:fld id="{6B8F90B7-AA03-430D-9729-F8F9C96430C7}" type="slidenum">
              <a:rPr lang="en-GB" smtClean="0"/>
              <a:t>2</a:t>
            </a:fld>
            <a:endParaRPr lang="en-GB" dirty="0"/>
          </a:p>
        </p:txBody>
      </p:sp>
    </p:spTree>
    <p:extLst>
      <p:ext uri="{BB962C8B-B14F-4D97-AF65-F5344CB8AC3E}">
        <p14:creationId xmlns:p14="http://schemas.microsoft.com/office/powerpoint/2010/main" val="1460699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B8F90B7-AA03-430D-9729-F8F9C96430C7}" type="slidenum">
              <a:rPr lang="en-GB" smtClean="0"/>
              <a:t>9</a:t>
            </a:fld>
            <a:endParaRPr lang="en-GB" dirty="0"/>
          </a:p>
        </p:txBody>
      </p:sp>
    </p:spTree>
    <p:extLst>
      <p:ext uri="{BB962C8B-B14F-4D97-AF65-F5344CB8AC3E}">
        <p14:creationId xmlns:p14="http://schemas.microsoft.com/office/powerpoint/2010/main" val="3543096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EC6ADE-6B8E-44DF-8B0D-126765335ECC}" type="slidenum">
              <a:rPr lang="en-GB" smtClean="0"/>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231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364061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358288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77643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4EC6ADE-6B8E-44DF-8B0D-126765335ECC}" type="slidenum">
              <a:rPr lang="en-GB" smtClean="0"/>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0744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2909166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410563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2953801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dirty="0"/>
          </a:p>
        </p:txBody>
      </p:sp>
      <p:sp>
        <p:nvSpPr>
          <p:cNvPr id="9" name="Slide Number Placeholder 8"/>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1703190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4F63E2D-6C8D-4253-9A52-445292508481}" type="datetimeFigureOut">
              <a:rPr lang="en-GB" smtClean="0"/>
              <a:t>05/07/2018</a:t>
            </a:fld>
            <a:endParaRPr lang="en-GB"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4EC6ADE-6B8E-44DF-8B0D-126765335ECC}" type="slidenum">
              <a:rPr lang="en-GB" smtClean="0"/>
              <a:t>‹#›</a:t>
            </a:fld>
            <a:endParaRPr lang="en-GB" dirty="0"/>
          </a:p>
        </p:txBody>
      </p:sp>
    </p:spTree>
    <p:extLst>
      <p:ext uri="{BB962C8B-B14F-4D97-AF65-F5344CB8AC3E}">
        <p14:creationId xmlns:p14="http://schemas.microsoft.com/office/powerpoint/2010/main" val="305034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63E2D-6C8D-4253-9A52-445292508481}" type="datetimeFigureOut">
              <a:rPr lang="en-GB" smtClean="0"/>
              <a:t>05/07/2018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4EC6ADE-6B8E-44DF-8B0D-126765335ECC}" type="slidenum">
              <a:rPr lang="en-GB" smtClean="0"/>
              <a:t>‹#›</a:t>
            </a:fld>
            <a:endParaRPr lang="en-GB" dirty="0"/>
          </a:p>
        </p:txBody>
      </p:sp>
    </p:spTree>
    <p:extLst>
      <p:ext uri="{BB962C8B-B14F-4D97-AF65-F5344CB8AC3E}">
        <p14:creationId xmlns:p14="http://schemas.microsoft.com/office/powerpoint/2010/main" val="278075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F63E2D-6C8D-4253-9A52-445292508481}" type="datetimeFigureOut">
              <a:rPr lang="en-GB" smtClean="0"/>
              <a:t>05/07/2018</a:t>
            </a:fld>
            <a:endParaRPr lang="en-GB"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4EC6ADE-6B8E-44DF-8B0D-126765335ECC}" type="slidenum">
              <a:rPr lang="en-GB" smtClean="0"/>
              <a:t>‹#›</a:t>
            </a:fld>
            <a:endParaRPr lang="en-GB"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818072"/>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latin typeface="+mn-lt"/>
              </a:rPr>
              <a:t>The Vision for Sport in Wales</a:t>
            </a:r>
            <a:endParaRPr lang="en-GB" sz="4000" b="1" dirty="0">
              <a:solidFill>
                <a:srgbClr val="FF0000"/>
              </a:solidFill>
              <a:latin typeface="+mn-lt"/>
            </a:endParaRPr>
          </a:p>
        </p:txBody>
      </p:sp>
      <p:sp>
        <p:nvSpPr>
          <p:cNvPr id="3" name="Content Placeholder 2"/>
          <p:cNvSpPr>
            <a:spLocks noGrp="1"/>
          </p:cNvSpPr>
          <p:nvPr>
            <p:ph idx="1"/>
          </p:nvPr>
        </p:nvSpPr>
        <p:spPr/>
        <p:txBody>
          <a:bodyPr/>
          <a:lstStyle/>
          <a:p>
            <a:r>
              <a:rPr lang="en-GB" sz="2800" b="1" dirty="0" smtClean="0"/>
              <a:t>Applying the Wellbeing of Future Generations (Wales) Act 2015</a:t>
            </a:r>
          </a:p>
          <a:p>
            <a:endParaRPr lang="en-GB" b="1" dirty="0" smtClean="0"/>
          </a:p>
          <a:p>
            <a:pPr marL="0" indent="0">
              <a:buNone/>
            </a:pPr>
            <a:r>
              <a:rPr lang="en-GB" sz="2800" b="1" dirty="0" smtClean="0"/>
              <a:t>A presentation to demonstrate;</a:t>
            </a:r>
          </a:p>
          <a:p>
            <a:pPr>
              <a:buFont typeface="Wingdings" panose="05000000000000000000" pitchFamily="2" charset="2"/>
              <a:buChar char="Ø"/>
            </a:pPr>
            <a:r>
              <a:rPr lang="en-GB" sz="2800" b="1" dirty="0"/>
              <a:t>H</a:t>
            </a:r>
            <a:r>
              <a:rPr lang="en-GB" sz="2800" b="1" dirty="0" smtClean="0"/>
              <a:t>ow </a:t>
            </a:r>
            <a:r>
              <a:rPr lang="en-GB" sz="2800" b="1" dirty="0" smtClean="0"/>
              <a:t>application of the sustainable development principle </a:t>
            </a:r>
            <a:r>
              <a:rPr lang="en-GB" sz="2800" b="1" u="sng" dirty="0" smtClean="0"/>
              <a:t>has shaped</a:t>
            </a:r>
            <a:r>
              <a:rPr lang="en-GB" sz="2800" b="1" dirty="0" smtClean="0"/>
              <a:t> the Vision for Sport in </a:t>
            </a:r>
            <a:r>
              <a:rPr lang="en-GB" sz="2800" b="1" dirty="0" smtClean="0"/>
              <a:t>Wales. </a:t>
            </a:r>
          </a:p>
          <a:p>
            <a:pPr>
              <a:buFont typeface="Wingdings" panose="05000000000000000000" pitchFamily="2" charset="2"/>
              <a:buChar char="Ø"/>
            </a:pPr>
            <a:r>
              <a:rPr lang="en-GB" sz="2800" b="1" dirty="0"/>
              <a:t>H</a:t>
            </a:r>
            <a:r>
              <a:rPr lang="en-GB" sz="2800" b="1" dirty="0" smtClean="0"/>
              <a:t>ow </a:t>
            </a:r>
            <a:r>
              <a:rPr lang="en-GB" sz="2800" b="1" dirty="0" smtClean="0"/>
              <a:t>the </a:t>
            </a:r>
            <a:r>
              <a:rPr lang="en-GB" sz="2800" b="1" dirty="0" smtClean="0"/>
              <a:t>Vision </a:t>
            </a:r>
            <a:r>
              <a:rPr lang="en-GB" sz="2800" b="1" u="sng" dirty="0" smtClean="0"/>
              <a:t>can drive </a:t>
            </a:r>
            <a:r>
              <a:rPr lang="en-GB" sz="2800" b="1" dirty="0" smtClean="0"/>
              <a:t>sustainable development </a:t>
            </a:r>
            <a:r>
              <a:rPr lang="en-GB" sz="2800" b="1" dirty="0" smtClean="0"/>
              <a:t>and delivery against </a:t>
            </a:r>
            <a:r>
              <a:rPr lang="en-GB" sz="2800" b="1" dirty="0" smtClean="0"/>
              <a:t>national </a:t>
            </a:r>
            <a:r>
              <a:rPr lang="en-GB" sz="2800" b="1" dirty="0" smtClean="0"/>
              <a:t>wellbeing </a:t>
            </a:r>
            <a:r>
              <a:rPr lang="en-GB" sz="2800" b="1" dirty="0" smtClean="0"/>
              <a:t>goals.</a:t>
            </a:r>
          </a:p>
        </p:txBody>
      </p:sp>
    </p:spTree>
    <p:extLst>
      <p:ext uri="{BB962C8B-B14F-4D97-AF65-F5344CB8AC3E}">
        <p14:creationId xmlns:p14="http://schemas.microsoft.com/office/powerpoint/2010/main" val="791330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Examples of how the Vision for Sport in Wales can contribute to the 7 Goals </a:t>
            </a:r>
            <a:endParaRPr lang="en-GB" sz="4000" b="1" dirty="0"/>
          </a:p>
        </p:txBody>
      </p:sp>
    </p:spTree>
    <p:extLst>
      <p:ext uri="{BB962C8B-B14F-4D97-AF65-F5344CB8AC3E}">
        <p14:creationId xmlns:p14="http://schemas.microsoft.com/office/powerpoint/2010/main" val="287672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627" y="1510222"/>
            <a:ext cx="9778746" cy="3837556"/>
          </a:xfrm>
          <a:prstGeom prst="rect">
            <a:avLst/>
          </a:prstGeom>
        </p:spPr>
      </p:pic>
    </p:spTree>
    <p:extLst>
      <p:ext uri="{BB962C8B-B14F-4D97-AF65-F5344CB8AC3E}">
        <p14:creationId xmlns:p14="http://schemas.microsoft.com/office/powerpoint/2010/main" val="1681648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1108075" y="1689100"/>
            <a:ext cx="9779000" cy="3487738"/>
            <a:chOff x="698" y="1064"/>
            <a:chExt cx="6160" cy="2197"/>
          </a:xfrm>
        </p:grpSpPr>
        <p:sp>
          <p:nvSpPr>
            <p:cNvPr id="4" name="AutoShape 3"/>
            <p:cNvSpPr>
              <a:spLocks noChangeAspect="1" noChangeArrowheads="1" noTextEdit="1"/>
            </p:cNvSpPr>
            <p:nvPr/>
          </p:nvSpPr>
          <p:spPr bwMode="auto">
            <a:xfrm>
              <a:off x="698" y="1064"/>
              <a:ext cx="6160" cy="2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 name="Rectangle 5"/>
            <p:cNvSpPr>
              <a:spLocks noChangeArrowheads="1"/>
            </p:cNvSpPr>
            <p:nvPr/>
          </p:nvSpPr>
          <p:spPr bwMode="auto">
            <a:xfrm>
              <a:off x="886" y="1064"/>
              <a:ext cx="60"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6"/>
            <p:cNvSpPr>
              <a:spLocks noChangeArrowheads="1"/>
            </p:cNvSpPr>
            <p:nvPr/>
          </p:nvSpPr>
          <p:spPr bwMode="auto">
            <a:xfrm>
              <a:off x="815" y="215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7"/>
            <p:cNvSpPr>
              <a:spLocks noChangeArrowheads="1"/>
            </p:cNvSpPr>
            <p:nvPr/>
          </p:nvSpPr>
          <p:spPr bwMode="auto">
            <a:xfrm>
              <a:off x="815" y="2336"/>
              <a:ext cx="19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A H</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8"/>
            <p:cNvSpPr>
              <a:spLocks noChangeArrowheads="1"/>
            </p:cNvSpPr>
            <p:nvPr/>
          </p:nvSpPr>
          <p:spPr bwMode="auto">
            <a:xfrm>
              <a:off x="956" y="2336"/>
              <a:ext cx="57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ealthier Wales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9"/>
            <p:cNvSpPr>
              <a:spLocks noChangeArrowheads="1"/>
            </p:cNvSpPr>
            <p:nvPr/>
          </p:nvSpPr>
          <p:spPr bwMode="auto">
            <a:xfrm>
              <a:off x="1533" y="233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10"/>
            <p:cNvSpPr>
              <a:spLocks noChangeArrowheads="1"/>
            </p:cNvSpPr>
            <p:nvPr/>
          </p:nvSpPr>
          <p:spPr bwMode="auto">
            <a:xfrm>
              <a:off x="1836" y="1414"/>
              <a:ext cx="5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Provision of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1"/>
            <p:cNvSpPr>
              <a:spLocks noChangeArrowheads="1"/>
            </p:cNvSpPr>
            <p:nvPr/>
          </p:nvSpPr>
          <p:spPr bwMode="auto">
            <a:xfrm>
              <a:off x="2298" y="1414"/>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12"/>
            <p:cNvSpPr>
              <a:spLocks noChangeArrowheads="1"/>
            </p:cNvSpPr>
            <p:nvPr/>
          </p:nvSpPr>
          <p:spPr bwMode="auto">
            <a:xfrm>
              <a:off x="2320" y="1414"/>
              <a:ext cx="247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sport and recreation opportunities for all ages throughout life.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13"/>
            <p:cNvSpPr>
              <a:spLocks noChangeArrowheads="1"/>
            </p:cNvSpPr>
            <p:nvPr/>
          </p:nvSpPr>
          <p:spPr bwMode="auto">
            <a:xfrm>
              <a:off x="4751" y="1414"/>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4"/>
            <p:cNvSpPr>
              <a:spLocks noChangeArrowheads="1"/>
            </p:cNvSpPr>
            <p:nvPr/>
          </p:nvSpPr>
          <p:spPr bwMode="auto">
            <a:xfrm>
              <a:off x="1836" y="1603"/>
              <a:ext cx="48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Unleashing</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15"/>
            <p:cNvSpPr>
              <a:spLocks noChangeArrowheads="1"/>
            </p:cNvSpPr>
            <p:nvPr/>
          </p:nvSpPr>
          <p:spPr bwMode="auto">
            <a:xfrm>
              <a:off x="2270" y="1603"/>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6"/>
            <p:cNvSpPr>
              <a:spLocks noChangeArrowheads="1"/>
            </p:cNvSpPr>
            <p:nvPr/>
          </p:nvSpPr>
          <p:spPr bwMode="auto">
            <a:xfrm>
              <a:off x="2292" y="1603"/>
              <a:ext cx="247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the benefits of sport for health issues including mental health.</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7" name="Rectangle 17"/>
            <p:cNvSpPr>
              <a:spLocks noChangeArrowheads="1"/>
            </p:cNvSpPr>
            <p:nvPr/>
          </p:nvSpPr>
          <p:spPr bwMode="auto">
            <a:xfrm>
              <a:off x="4716" y="1603"/>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8"/>
            <p:cNvSpPr>
              <a:spLocks noChangeArrowheads="1"/>
            </p:cNvSpPr>
            <p:nvPr/>
          </p:nvSpPr>
          <p:spPr bwMode="auto">
            <a:xfrm>
              <a:off x="1836" y="1792"/>
              <a:ext cx="257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Opportunities that meet demands of changing lifestyles through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Rectangle 19"/>
            <p:cNvSpPr>
              <a:spLocks noChangeArrowheads="1"/>
            </p:cNvSpPr>
            <p:nvPr/>
          </p:nvSpPr>
          <p:spPr bwMode="auto">
            <a:xfrm>
              <a:off x="4364" y="1792"/>
              <a:ext cx="5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collaboration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0" name="Rectangle 20"/>
            <p:cNvSpPr>
              <a:spLocks noChangeArrowheads="1"/>
            </p:cNvSpPr>
            <p:nvPr/>
          </p:nvSpPr>
          <p:spPr bwMode="auto">
            <a:xfrm>
              <a:off x="4880" y="179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21"/>
            <p:cNvSpPr>
              <a:spLocks noChangeArrowheads="1"/>
            </p:cNvSpPr>
            <p:nvPr/>
          </p:nvSpPr>
          <p:spPr bwMode="auto">
            <a:xfrm>
              <a:off x="4902" y="1792"/>
              <a:ext cx="310"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and co</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2" name="Rectangle 22"/>
            <p:cNvSpPr>
              <a:spLocks noChangeArrowheads="1"/>
            </p:cNvSpPr>
            <p:nvPr/>
          </p:nvSpPr>
          <p:spPr bwMode="auto">
            <a:xfrm>
              <a:off x="5162" y="1792"/>
              <a:ext cx="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3"/>
            <p:cNvSpPr>
              <a:spLocks noChangeArrowheads="1"/>
            </p:cNvSpPr>
            <p:nvPr/>
          </p:nvSpPr>
          <p:spPr bwMode="auto">
            <a:xfrm>
              <a:off x="5191" y="1792"/>
              <a:ext cx="10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production with citizens.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4"/>
            <p:cNvSpPr>
              <a:spLocks noChangeArrowheads="1"/>
            </p:cNvSpPr>
            <p:nvPr/>
          </p:nvSpPr>
          <p:spPr bwMode="auto">
            <a:xfrm>
              <a:off x="6175" y="179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25"/>
            <p:cNvSpPr>
              <a:spLocks noChangeArrowheads="1"/>
            </p:cNvSpPr>
            <p:nvPr/>
          </p:nvSpPr>
          <p:spPr bwMode="auto">
            <a:xfrm>
              <a:off x="1836" y="1982"/>
              <a:ext cx="47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Employers creating active workplaces internally and through the land around them e.g., the use of showers, bike racks,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6" name="Rectangle 26"/>
            <p:cNvSpPr>
              <a:spLocks noChangeArrowheads="1"/>
            </p:cNvSpPr>
            <p:nvPr/>
          </p:nvSpPr>
          <p:spPr bwMode="auto">
            <a:xfrm>
              <a:off x="1836" y="2122"/>
              <a:ext cx="259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flexible working to promote participation in sport and recreation.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7"/>
            <p:cNvSpPr>
              <a:spLocks noChangeArrowheads="1"/>
            </p:cNvSpPr>
            <p:nvPr/>
          </p:nvSpPr>
          <p:spPr bwMode="auto">
            <a:xfrm>
              <a:off x="4383" y="212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8" name="Rectangle 28"/>
            <p:cNvSpPr>
              <a:spLocks noChangeArrowheads="1"/>
            </p:cNvSpPr>
            <p:nvPr/>
          </p:nvSpPr>
          <p:spPr bwMode="auto">
            <a:xfrm>
              <a:off x="1836" y="2312"/>
              <a:ext cx="127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Sport providers and employers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29"/>
            <p:cNvSpPr>
              <a:spLocks noChangeArrowheads="1"/>
            </p:cNvSpPr>
            <p:nvPr/>
          </p:nvSpPr>
          <p:spPr bwMode="auto">
            <a:xfrm>
              <a:off x="3060" y="2312"/>
              <a:ext cx="28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under</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30"/>
            <p:cNvSpPr>
              <a:spLocks noChangeArrowheads="1"/>
            </p:cNvSpPr>
            <p:nvPr/>
          </p:nvSpPr>
          <p:spPr bwMode="auto">
            <a:xfrm>
              <a:off x="3294" y="2312"/>
              <a:ext cx="11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standing the importance of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31"/>
            <p:cNvSpPr>
              <a:spLocks noChangeArrowheads="1"/>
            </p:cNvSpPr>
            <p:nvPr/>
          </p:nvSpPr>
          <p:spPr bwMode="auto">
            <a:xfrm>
              <a:off x="4353" y="231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2"/>
            <p:cNvSpPr>
              <a:spLocks noChangeArrowheads="1"/>
            </p:cNvSpPr>
            <p:nvPr/>
          </p:nvSpPr>
          <p:spPr bwMode="auto">
            <a:xfrm>
              <a:off x="4375" y="2312"/>
              <a:ext cx="21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well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4535" y="2312"/>
              <a:ext cx="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34"/>
            <p:cNvSpPr>
              <a:spLocks noChangeArrowheads="1"/>
            </p:cNvSpPr>
            <p:nvPr/>
          </p:nvSpPr>
          <p:spPr bwMode="auto">
            <a:xfrm>
              <a:off x="4564" y="2312"/>
              <a:ext cx="145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being and recognising mental health.</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5"/>
            <p:cNvSpPr>
              <a:spLocks noChangeArrowheads="1"/>
            </p:cNvSpPr>
            <p:nvPr/>
          </p:nvSpPr>
          <p:spPr bwMode="auto">
            <a:xfrm>
              <a:off x="6008" y="231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6"/>
            <p:cNvSpPr>
              <a:spLocks noChangeArrowheads="1"/>
            </p:cNvSpPr>
            <p:nvPr/>
          </p:nvSpPr>
          <p:spPr bwMode="auto">
            <a:xfrm>
              <a:off x="1836" y="2501"/>
              <a:ext cx="260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Sport and recreation environments offering healthy food options.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37"/>
            <p:cNvSpPr>
              <a:spLocks noChangeArrowheads="1"/>
            </p:cNvSpPr>
            <p:nvPr/>
          </p:nvSpPr>
          <p:spPr bwMode="auto">
            <a:xfrm>
              <a:off x="4393" y="2501"/>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8"/>
            <p:cNvSpPr>
              <a:spLocks noChangeArrowheads="1"/>
            </p:cNvSpPr>
            <p:nvPr/>
          </p:nvSpPr>
          <p:spPr bwMode="auto">
            <a:xfrm>
              <a:off x="1836" y="2690"/>
              <a:ext cx="265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Education and community centres opening assets for sports activity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9"/>
            <p:cNvSpPr>
              <a:spLocks noChangeArrowheads="1"/>
            </p:cNvSpPr>
            <p:nvPr/>
          </p:nvSpPr>
          <p:spPr bwMode="auto">
            <a:xfrm>
              <a:off x="4472" y="2690"/>
              <a:ext cx="7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40"/>
            <p:cNvSpPr>
              <a:spLocks noChangeArrowheads="1"/>
            </p:cNvSpPr>
            <p:nvPr/>
          </p:nvSpPr>
          <p:spPr bwMode="auto">
            <a:xfrm>
              <a:off x="4502" y="2690"/>
              <a:ext cx="195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creating health benefits for the local community.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41"/>
            <p:cNvSpPr>
              <a:spLocks noChangeArrowheads="1"/>
            </p:cNvSpPr>
            <p:nvPr/>
          </p:nvSpPr>
          <p:spPr bwMode="auto">
            <a:xfrm>
              <a:off x="6408" y="2690"/>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42"/>
            <p:cNvSpPr>
              <a:spLocks noChangeArrowheads="1"/>
            </p:cNvSpPr>
            <p:nvPr/>
          </p:nvSpPr>
          <p:spPr bwMode="auto">
            <a:xfrm>
              <a:off x="1836" y="2879"/>
              <a:ext cx="22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Social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3" name="Rectangle 43"/>
            <p:cNvSpPr>
              <a:spLocks noChangeArrowheads="1"/>
            </p:cNvSpPr>
            <p:nvPr/>
          </p:nvSpPr>
          <p:spPr bwMode="auto">
            <a:xfrm>
              <a:off x="2040" y="2879"/>
              <a:ext cx="50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l prescribing.</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4" name="Rectangle 44"/>
            <p:cNvSpPr>
              <a:spLocks noChangeArrowheads="1"/>
            </p:cNvSpPr>
            <p:nvPr/>
          </p:nvSpPr>
          <p:spPr bwMode="auto">
            <a:xfrm>
              <a:off x="2517" y="2879"/>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5" name="Rectangle 45"/>
            <p:cNvSpPr>
              <a:spLocks noChangeArrowheads="1"/>
            </p:cNvSpPr>
            <p:nvPr/>
          </p:nvSpPr>
          <p:spPr bwMode="auto">
            <a:xfrm>
              <a:off x="1836" y="3068"/>
              <a:ext cx="42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Increased</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6" name="Rectangle 46"/>
            <p:cNvSpPr>
              <a:spLocks noChangeArrowheads="1"/>
            </p:cNvSpPr>
            <p:nvPr/>
          </p:nvSpPr>
          <p:spPr bwMode="auto">
            <a:xfrm>
              <a:off x="2215" y="306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47"/>
            <p:cNvSpPr>
              <a:spLocks noChangeArrowheads="1"/>
            </p:cNvSpPr>
            <p:nvPr/>
          </p:nvSpPr>
          <p:spPr bwMode="auto">
            <a:xfrm>
              <a:off x="2236" y="3068"/>
              <a:ext cx="106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opportunities for families.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8" name="Rectangle 48"/>
            <p:cNvSpPr>
              <a:spLocks noChangeArrowheads="1"/>
            </p:cNvSpPr>
            <p:nvPr/>
          </p:nvSpPr>
          <p:spPr bwMode="auto">
            <a:xfrm>
              <a:off x="3251" y="306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9" name="Rectangle 49"/>
            <p:cNvSpPr>
              <a:spLocks noChangeArrowheads="1"/>
            </p:cNvSpPr>
            <p:nvPr/>
          </p:nvSpPr>
          <p:spPr bwMode="auto">
            <a:xfrm>
              <a:off x="770" y="1411"/>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0" name="Rectangle 50"/>
            <p:cNvSpPr>
              <a:spLocks noChangeArrowheads="1"/>
            </p:cNvSpPr>
            <p:nvPr/>
          </p:nvSpPr>
          <p:spPr bwMode="auto">
            <a:xfrm>
              <a:off x="770" y="1411"/>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1" name="Rectangle 51"/>
            <p:cNvSpPr>
              <a:spLocks noChangeArrowheads="1"/>
            </p:cNvSpPr>
            <p:nvPr/>
          </p:nvSpPr>
          <p:spPr bwMode="auto">
            <a:xfrm>
              <a:off x="774" y="1411"/>
              <a:ext cx="101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2" name="Rectangle 52"/>
            <p:cNvSpPr>
              <a:spLocks noChangeArrowheads="1"/>
            </p:cNvSpPr>
            <p:nvPr/>
          </p:nvSpPr>
          <p:spPr bwMode="auto">
            <a:xfrm>
              <a:off x="1791" y="1411"/>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3" name="Rectangle 53"/>
            <p:cNvSpPr>
              <a:spLocks noChangeArrowheads="1"/>
            </p:cNvSpPr>
            <p:nvPr/>
          </p:nvSpPr>
          <p:spPr bwMode="auto">
            <a:xfrm>
              <a:off x="1795" y="1411"/>
              <a:ext cx="498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4" name="Rectangle 54"/>
            <p:cNvSpPr>
              <a:spLocks noChangeArrowheads="1"/>
            </p:cNvSpPr>
            <p:nvPr/>
          </p:nvSpPr>
          <p:spPr bwMode="auto">
            <a:xfrm>
              <a:off x="6783" y="1411"/>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5" name="Rectangle 55"/>
            <p:cNvSpPr>
              <a:spLocks noChangeArrowheads="1"/>
            </p:cNvSpPr>
            <p:nvPr/>
          </p:nvSpPr>
          <p:spPr bwMode="auto">
            <a:xfrm>
              <a:off x="6783" y="1411"/>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6" name="Rectangle 56"/>
            <p:cNvSpPr>
              <a:spLocks noChangeArrowheads="1"/>
            </p:cNvSpPr>
            <p:nvPr/>
          </p:nvSpPr>
          <p:spPr bwMode="auto">
            <a:xfrm>
              <a:off x="770" y="1414"/>
              <a:ext cx="4" cy="18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7" name="Rectangle 57"/>
            <p:cNvSpPr>
              <a:spLocks noChangeArrowheads="1"/>
            </p:cNvSpPr>
            <p:nvPr/>
          </p:nvSpPr>
          <p:spPr bwMode="auto">
            <a:xfrm>
              <a:off x="770" y="3258"/>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8" name="Rectangle 58"/>
            <p:cNvSpPr>
              <a:spLocks noChangeArrowheads="1"/>
            </p:cNvSpPr>
            <p:nvPr/>
          </p:nvSpPr>
          <p:spPr bwMode="auto">
            <a:xfrm>
              <a:off x="770" y="3258"/>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9" name="Rectangle 59"/>
            <p:cNvSpPr>
              <a:spLocks noChangeArrowheads="1"/>
            </p:cNvSpPr>
            <p:nvPr/>
          </p:nvSpPr>
          <p:spPr bwMode="auto">
            <a:xfrm>
              <a:off x="774" y="3258"/>
              <a:ext cx="101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0" name="Rectangle 60"/>
            <p:cNvSpPr>
              <a:spLocks noChangeArrowheads="1"/>
            </p:cNvSpPr>
            <p:nvPr/>
          </p:nvSpPr>
          <p:spPr bwMode="auto">
            <a:xfrm>
              <a:off x="1791" y="1414"/>
              <a:ext cx="4" cy="18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1" name="Rectangle 61"/>
            <p:cNvSpPr>
              <a:spLocks noChangeArrowheads="1"/>
            </p:cNvSpPr>
            <p:nvPr/>
          </p:nvSpPr>
          <p:spPr bwMode="auto">
            <a:xfrm>
              <a:off x="1791" y="3258"/>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2" name="Rectangle 62"/>
            <p:cNvSpPr>
              <a:spLocks noChangeArrowheads="1"/>
            </p:cNvSpPr>
            <p:nvPr/>
          </p:nvSpPr>
          <p:spPr bwMode="auto">
            <a:xfrm>
              <a:off x="1795" y="3258"/>
              <a:ext cx="4988"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3" name="Rectangle 63"/>
            <p:cNvSpPr>
              <a:spLocks noChangeArrowheads="1"/>
            </p:cNvSpPr>
            <p:nvPr/>
          </p:nvSpPr>
          <p:spPr bwMode="auto">
            <a:xfrm>
              <a:off x="6783" y="1414"/>
              <a:ext cx="3" cy="18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4" name="Rectangle 64"/>
            <p:cNvSpPr>
              <a:spLocks noChangeArrowheads="1"/>
            </p:cNvSpPr>
            <p:nvPr/>
          </p:nvSpPr>
          <p:spPr bwMode="auto">
            <a:xfrm>
              <a:off x="6783" y="3258"/>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65" name="Rectangle 65"/>
            <p:cNvSpPr>
              <a:spLocks noChangeArrowheads="1"/>
            </p:cNvSpPr>
            <p:nvPr/>
          </p:nvSpPr>
          <p:spPr bwMode="auto">
            <a:xfrm>
              <a:off x="6783" y="3258"/>
              <a:ext cx="3"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282668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6931" y="0"/>
            <a:ext cx="9778746" cy="4078931"/>
          </a:xfrm>
          <a:prstGeom prst="rect">
            <a:avLst/>
          </a:prstGeom>
        </p:spPr>
      </p:pic>
    </p:spTree>
    <p:extLst>
      <p:ext uri="{BB962C8B-B14F-4D97-AF65-F5344CB8AC3E}">
        <p14:creationId xmlns:p14="http://schemas.microsoft.com/office/powerpoint/2010/main" val="3207870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627" y="1539248"/>
            <a:ext cx="9778746" cy="3779504"/>
          </a:xfrm>
          <a:prstGeom prst="rect">
            <a:avLst/>
          </a:prstGeom>
        </p:spPr>
      </p:pic>
    </p:spTree>
    <p:extLst>
      <p:ext uri="{BB962C8B-B14F-4D97-AF65-F5344CB8AC3E}">
        <p14:creationId xmlns:p14="http://schemas.microsoft.com/office/powerpoint/2010/main" val="1931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627" y="1087052"/>
            <a:ext cx="9778746" cy="4683896"/>
          </a:xfrm>
          <a:prstGeom prst="rect">
            <a:avLst/>
          </a:prstGeom>
        </p:spPr>
      </p:pic>
    </p:spTree>
    <p:extLst>
      <p:ext uri="{BB962C8B-B14F-4D97-AF65-F5344CB8AC3E}">
        <p14:creationId xmlns:p14="http://schemas.microsoft.com/office/powerpoint/2010/main" val="1737645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The Vision for Sport in Wales</a:t>
            </a:r>
            <a:endParaRPr lang="en-GB" sz="4000" b="1" dirty="0"/>
          </a:p>
        </p:txBody>
      </p:sp>
      <p:sp>
        <p:nvSpPr>
          <p:cNvPr id="7" name="Content Placeholder 6"/>
          <p:cNvSpPr>
            <a:spLocks noGrp="1"/>
          </p:cNvSpPr>
          <p:nvPr>
            <p:ph idx="1"/>
          </p:nvPr>
        </p:nvSpPr>
        <p:spPr/>
        <p:txBody>
          <a:bodyPr>
            <a:normAutofit/>
          </a:bodyPr>
          <a:lstStyle/>
          <a:p>
            <a:r>
              <a:rPr lang="en-GB" sz="2800" dirty="0" smtClean="0"/>
              <a:t>How the </a:t>
            </a:r>
            <a:r>
              <a:rPr lang="en-GB" sz="2800" dirty="0" smtClean="0"/>
              <a:t>Vision can drive sustainable development.</a:t>
            </a:r>
            <a:endParaRPr lang="en-GB" sz="2800" dirty="0"/>
          </a:p>
        </p:txBody>
      </p:sp>
    </p:spTree>
    <p:extLst>
      <p:ext uri="{BB962C8B-B14F-4D97-AF65-F5344CB8AC3E}">
        <p14:creationId xmlns:p14="http://schemas.microsoft.com/office/powerpoint/2010/main" val="3706880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806591999"/>
              </p:ext>
            </p:extLst>
          </p:nvPr>
        </p:nvGraphicFramePr>
        <p:xfrm>
          <a:off x="390525" y="276225"/>
          <a:ext cx="11144250" cy="6410325"/>
        </p:xfrm>
        <a:graphic>
          <a:graphicData uri="http://schemas.openxmlformats.org/presentationml/2006/ole">
            <mc:AlternateContent xmlns:mc="http://schemas.openxmlformats.org/markup-compatibility/2006">
              <mc:Choice xmlns:v="urn:schemas-microsoft-com:vml" Requires="v">
                <p:oleObj spid="_x0000_s2052" name="Document" r:id="rId3" imgW="10042498" imgH="5764405" progId="Word.Document.12">
                  <p:embed/>
                </p:oleObj>
              </mc:Choice>
              <mc:Fallback>
                <p:oleObj name="Document" r:id="rId3" imgW="10042498" imgH="5764405" progId="Word.Document.12">
                  <p:embed/>
                  <p:pic>
                    <p:nvPicPr>
                      <p:cNvPr id="0" name=""/>
                      <p:cNvPicPr/>
                      <p:nvPr/>
                    </p:nvPicPr>
                    <p:blipFill>
                      <a:blip r:embed="rId4"/>
                      <a:stretch>
                        <a:fillRect/>
                      </a:stretch>
                    </p:blipFill>
                    <p:spPr>
                      <a:xfrm>
                        <a:off x="390525" y="276225"/>
                        <a:ext cx="11144250" cy="6410325"/>
                      </a:xfrm>
                      <a:prstGeom prst="rect">
                        <a:avLst/>
                      </a:prstGeom>
                    </p:spPr>
                  </p:pic>
                </p:oleObj>
              </mc:Fallback>
            </mc:AlternateContent>
          </a:graphicData>
        </a:graphic>
      </p:graphicFrame>
    </p:spTree>
    <p:extLst>
      <p:ext uri="{BB962C8B-B14F-4D97-AF65-F5344CB8AC3E}">
        <p14:creationId xmlns:p14="http://schemas.microsoft.com/office/powerpoint/2010/main" val="496637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150504524"/>
              </p:ext>
            </p:extLst>
          </p:nvPr>
        </p:nvGraphicFramePr>
        <p:xfrm>
          <a:off x="390525" y="276225"/>
          <a:ext cx="11144250" cy="5476875"/>
        </p:xfrm>
        <a:graphic>
          <a:graphicData uri="http://schemas.openxmlformats.org/presentationml/2006/ole">
            <mc:AlternateContent xmlns:mc="http://schemas.openxmlformats.org/markup-compatibility/2006">
              <mc:Choice xmlns:v="urn:schemas-microsoft-com:vml" Requires="v">
                <p:oleObj spid="_x0000_s3076" name="Document" r:id="rId3" imgW="10042498" imgH="4929786" progId="Word.Document.12">
                  <p:embed/>
                </p:oleObj>
              </mc:Choice>
              <mc:Fallback>
                <p:oleObj name="Document" r:id="rId3" imgW="10042498" imgH="4929786" progId="Word.Document.12">
                  <p:embed/>
                  <p:pic>
                    <p:nvPicPr>
                      <p:cNvPr id="0" name=""/>
                      <p:cNvPicPr/>
                      <p:nvPr/>
                    </p:nvPicPr>
                    <p:blipFill>
                      <a:blip r:embed="rId4"/>
                      <a:stretch>
                        <a:fillRect/>
                      </a:stretch>
                    </p:blipFill>
                    <p:spPr>
                      <a:xfrm>
                        <a:off x="390525" y="276225"/>
                        <a:ext cx="11144250" cy="5476875"/>
                      </a:xfrm>
                      <a:prstGeom prst="rect">
                        <a:avLst/>
                      </a:prstGeom>
                    </p:spPr>
                  </p:pic>
                </p:oleObj>
              </mc:Fallback>
            </mc:AlternateContent>
          </a:graphicData>
        </a:graphic>
      </p:graphicFrame>
    </p:spTree>
    <p:extLst>
      <p:ext uri="{BB962C8B-B14F-4D97-AF65-F5344CB8AC3E}">
        <p14:creationId xmlns:p14="http://schemas.microsoft.com/office/powerpoint/2010/main" val="36888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656" y="1987083"/>
            <a:ext cx="10515600" cy="2852737"/>
          </a:xfrm>
        </p:spPr>
        <p:txBody>
          <a:bodyPr>
            <a:normAutofit fontScale="90000"/>
          </a:bodyPr>
          <a:lstStyle/>
          <a:p>
            <a:r>
              <a:rPr lang="en-GB" sz="4400" b="1" dirty="0" smtClean="0">
                <a:solidFill>
                  <a:srgbClr val="FF0000"/>
                </a:solidFill>
                <a:latin typeface="+mn-lt"/>
              </a:rPr>
              <a:t>The </a:t>
            </a:r>
            <a:r>
              <a:rPr lang="en-GB" sz="4400" b="1" dirty="0">
                <a:solidFill>
                  <a:srgbClr val="FF0000"/>
                </a:solidFill>
                <a:latin typeface="+mn-lt"/>
              </a:rPr>
              <a:t>Well-being of Future Generations </a:t>
            </a:r>
            <a:r>
              <a:rPr lang="en-GB" sz="4400" b="1" dirty="0" smtClean="0">
                <a:solidFill>
                  <a:srgbClr val="FF0000"/>
                </a:solidFill>
                <a:latin typeface="+mn-lt"/>
              </a:rPr>
              <a:t>(Wales) Act</a:t>
            </a:r>
            <a:br>
              <a:rPr lang="en-GB" sz="4400" b="1" dirty="0" smtClean="0">
                <a:solidFill>
                  <a:srgbClr val="FF0000"/>
                </a:solidFill>
                <a:latin typeface="+mn-lt"/>
              </a:rPr>
            </a:br>
            <a:r>
              <a:rPr lang="en-GB" sz="4400" dirty="0" smtClean="0">
                <a:solidFill>
                  <a:srgbClr val="FF0000"/>
                </a:solidFill>
                <a:latin typeface="+mn-lt"/>
              </a:rPr>
              <a:t> </a:t>
            </a:r>
            <a:br>
              <a:rPr lang="en-GB" sz="4400" dirty="0" smtClean="0">
                <a:solidFill>
                  <a:srgbClr val="FF0000"/>
                </a:solidFill>
                <a:latin typeface="+mn-lt"/>
              </a:rPr>
            </a:br>
            <a:r>
              <a:rPr lang="en-GB" sz="3100" b="1" dirty="0" smtClean="0">
                <a:latin typeface="+mn-lt"/>
              </a:rPr>
              <a:t>is </a:t>
            </a:r>
            <a:r>
              <a:rPr lang="en-GB" sz="3100" b="1" dirty="0">
                <a:latin typeface="+mn-lt"/>
              </a:rPr>
              <a:t>a ground-breaking piece of legislation that requires public bodies in Wales to work better with others (including each other and communities) and take a more joined up, long-term approach so that their decisions have a positive impact on people living in the future as well as those living today.</a:t>
            </a:r>
            <a:br>
              <a:rPr lang="en-GB" sz="3100" b="1" dirty="0">
                <a:latin typeface="+mn-lt"/>
              </a:rPr>
            </a:br>
            <a:endParaRPr lang="en-GB" b="1" dirty="0">
              <a:latin typeface="+mn-lt"/>
            </a:endParaRPr>
          </a:p>
        </p:txBody>
      </p:sp>
    </p:spTree>
    <p:extLst>
      <p:ext uri="{BB962C8B-B14F-4D97-AF65-F5344CB8AC3E}">
        <p14:creationId xmlns:p14="http://schemas.microsoft.com/office/powerpoint/2010/main" val="354309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3144" y="-1093826"/>
            <a:ext cx="5627953" cy="3501289"/>
          </a:xfrm>
        </p:spPr>
        <p:txBody>
          <a:bodyPr>
            <a:noAutofit/>
          </a:bodyPr>
          <a:lstStyle/>
          <a:p>
            <a:pPr algn="l"/>
            <a:r>
              <a:rPr lang="en-GB" sz="2400" dirty="0">
                <a:latin typeface="+mn-lt"/>
              </a:rPr>
              <a:t>The Act sets </a:t>
            </a:r>
            <a:r>
              <a:rPr lang="en-GB" sz="2400" dirty="0" smtClean="0">
                <a:latin typeface="+mn-lt"/>
              </a:rPr>
              <a:t>out </a:t>
            </a:r>
            <a:r>
              <a:rPr lang="en-GB" sz="2400" dirty="0">
                <a:latin typeface="+mn-lt"/>
              </a:rPr>
              <a:t>7 goals </a:t>
            </a:r>
            <a:r>
              <a:rPr lang="en-GB" sz="2400" dirty="0" smtClean="0">
                <a:latin typeface="+mn-lt"/>
              </a:rPr>
              <a:t>that provide a common vision for public bodies to work towards.</a:t>
            </a:r>
            <a:endParaRPr lang="en-GB" sz="3600" dirty="0">
              <a:latin typeface="+mn-lt"/>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165" y="-252937"/>
            <a:ext cx="8093927" cy="740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9567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0483552"/>
              </p:ext>
            </p:extLst>
          </p:nvPr>
        </p:nvGraphicFramePr>
        <p:xfrm>
          <a:off x="137160" y="171451"/>
          <a:ext cx="11910060" cy="6400797"/>
        </p:xfrm>
        <a:graphic>
          <a:graphicData uri="http://schemas.openxmlformats.org/drawingml/2006/table">
            <a:tbl>
              <a:tblPr firstRow="1" bandRow="1">
                <a:tableStyleId>{5C22544A-7EE6-4342-B048-85BDC9FD1C3A}</a:tableStyleId>
              </a:tblPr>
              <a:tblGrid>
                <a:gridCol w="3211965"/>
                <a:gridCol w="8698095"/>
              </a:tblGrid>
              <a:tr h="366271">
                <a:tc>
                  <a:txBody>
                    <a:bodyPr/>
                    <a:lstStyle/>
                    <a:p>
                      <a:pPr algn="l"/>
                      <a:r>
                        <a:rPr lang="en-GB" dirty="0" smtClean="0">
                          <a:solidFill>
                            <a:schemeClr val="tx1">
                              <a:lumMod val="50000"/>
                              <a:lumOff val="50000"/>
                            </a:schemeClr>
                          </a:solidFill>
                          <a:latin typeface="+mn-lt"/>
                        </a:rPr>
                        <a:t>Goal</a:t>
                      </a:r>
                      <a:endParaRPr lang="en-GB" dirty="0">
                        <a:solidFill>
                          <a:schemeClr val="tx1">
                            <a:lumMod val="50000"/>
                            <a:lumOff val="50000"/>
                          </a:schemeClr>
                        </a:solidFill>
                        <a:latin typeface="+mn-lt"/>
                      </a:endParaRPr>
                    </a:p>
                  </a:txBody>
                  <a:tcPr>
                    <a:noFill/>
                  </a:tcPr>
                </a:tc>
                <a:tc>
                  <a:txBody>
                    <a:bodyPr/>
                    <a:lstStyle/>
                    <a:p>
                      <a:pPr algn="l"/>
                      <a:endParaRPr lang="en-GB" dirty="0">
                        <a:latin typeface="+mn-lt"/>
                      </a:endParaRPr>
                    </a:p>
                  </a:txBody>
                  <a:tcPr>
                    <a:noFill/>
                  </a:tcPr>
                </a:tc>
              </a:tr>
              <a:tr h="1511270">
                <a:tc>
                  <a:txBody>
                    <a:bodyPr/>
                    <a:lstStyle/>
                    <a:p>
                      <a:pPr algn="l"/>
                      <a:r>
                        <a:rPr lang="en-GB" dirty="0" smtClean="0">
                          <a:latin typeface="+mn-lt"/>
                        </a:rPr>
                        <a:t>A prosperous Wales</a:t>
                      </a:r>
                      <a:endParaRPr lang="en-GB" dirty="0">
                        <a:latin typeface="+mn-lt"/>
                      </a:endParaRPr>
                    </a:p>
                  </a:txBody>
                  <a:tcPr>
                    <a:solidFill>
                      <a:srgbClr val="FFFF00"/>
                    </a:solidFill>
                  </a:tcPr>
                </a:tc>
                <a:tc>
                  <a:txBody>
                    <a:bodyPr/>
                    <a:lstStyle/>
                    <a:p>
                      <a:pPr algn="l"/>
                      <a:r>
                        <a:rPr lang="en-GB" dirty="0" smtClean="0">
                          <a:latin typeface="+mn-lt"/>
                        </a:rPr>
                        <a:t>An innovative, productive and low carbon</a:t>
                      </a:r>
                      <a:r>
                        <a:rPr lang="en-GB" baseline="0" dirty="0" smtClean="0">
                          <a:latin typeface="+mn-lt"/>
                        </a:rPr>
                        <a:t> society which recognises the limits of the global environment and therefore uses resources efficiently and proportionately (including acting on climate change); and which develops a skilled and well educated population in an economy which generates wealth and provides employment opportunities, allowing people to take advantage of the wealth generated through securing decent work.</a:t>
                      </a:r>
                      <a:endParaRPr lang="en-GB" dirty="0">
                        <a:latin typeface="+mn-lt"/>
                      </a:endParaRPr>
                    </a:p>
                  </a:txBody>
                  <a:tcPr>
                    <a:solidFill>
                      <a:srgbClr val="FFFF00"/>
                    </a:solidFill>
                  </a:tcPr>
                </a:tc>
              </a:tr>
              <a:tr h="915679">
                <a:tc>
                  <a:txBody>
                    <a:bodyPr/>
                    <a:lstStyle/>
                    <a:p>
                      <a:pPr algn="l"/>
                      <a:r>
                        <a:rPr lang="en-GB" dirty="0" smtClean="0">
                          <a:latin typeface="+mn-lt"/>
                        </a:rPr>
                        <a:t>A resilient</a:t>
                      </a:r>
                      <a:r>
                        <a:rPr lang="en-GB" baseline="0" dirty="0" smtClean="0">
                          <a:latin typeface="+mn-lt"/>
                        </a:rPr>
                        <a:t> Wales </a:t>
                      </a:r>
                      <a:endParaRPr lang="en-GB" dirty="0">
                        <a:latin typeface="+mn-lt"/>
                      </a:endParaRPr>
                    </a:p>
                  </a:txBody>
                  <a:tcPr>
                    <a:solidFill>
                      <a:srgbClr val="FFC000"/>
                    </a:solidFill>
                  </a:tcPr>
                </a:tc>
                <a:tc>
                  <a:txBody>
                    <a:bodyPr/>
                    <a:lstStyle/>
                    <a:p>
                      <a:pPr algn="l"/>
                      <a:r>
                        <a:rPr lang="en-GB" dirty="0" smtClean="0">
                          <a:latin typeface="+mn-lt"/>
                        </a:rPr>
                        <a:t>A nation which maintains and enhances</a:t>
                      </a:r>
                      <a:r>
                        <a:rPr lang="en-GB" baseline="0" dirty="0" smtClean="0">
                          <a:latin typeface="+mn-lt"/>
                        </a:rPr>
                        <a:t> a biodiverse natural environment with healthy functioning ecosystems that support social, economic, and ecological resilience and the capacity to adapt to change (e.g. climate change).</a:t>
                      </a:r>
                      <a:endParaRPr lang="en-GB" dirty="0">
                        <a:latin typeface="+mn-lt"/>
                      </a:endParaRPr>
                    </a:p>
                  </a:txBody>
                  <a:tcPr>
                    <a:solidFill>
                      <a:srgbClr val="FFC000"/>
                    </a:solidFill>
                  </a:tcPr>
                </a:tc>
              </a:tr>
              <a:tr h="640975">
                <a:tc>
                  <a:txBody>
                    <a:bodyPr/>
                    <a:lstStyle/>
                    <a:p>
                      <a:pPr algn="l"/>
                      <a:r>
                        <a:rPr lang="en-GB" dirty="0" smtClean="0">
                          <a:latin typeface="+mn-lt"/>
                        </a:rPr>
                        <a:t>A healthier Wales</a:t>
                      </a:r>
                      <a:endParaRPr lang="en-GB" dirty="0">
                        <a:latin typeface="+mn-lt"/>
                      </a:endParaRPr>
                    </a:p>
                  </a:txBody>
                  <a:tcPr>
                    <a:solidFill>
                      <a:srgbClr val="FF0000"/>
                    </a:solidFill>
                  </a:tcPr>
                </a:tc>
                <a:tc>
                  <a:txBody>
                    <a:bodyPr/>
                    <a:lstStyle/>
                    <a:p>
                      <a:pPr algn="l"/>
                      <a:r>
                        <a:rPr lang="en-GB" dirty="0" smtClean="0">
                          <a:latin typeface="+mn-lt"/>
                        </a:rPr>
                        <a:t>A society in which people’s physical and mental well-being in maximised and in which  choices and behaviours that benefit future health are understood.</a:t>
                      </a:r>
                      <a:endParaRPr lang="en-GB" dirty="0">
                        <a:latin typeface="+mn-lt"/>
                      </a:endParaRPr>
                    </a:p>
                  </a:txBody>
                  <a:tcPr>
                    <a:solidFill>
                      <a:srgbClr val="FF0000"/>
                    </a:solidFill>
                  </a:tcPr>
                </a:tc>
              </a:tr>
              <a:tr h="640975">
                <a:tc>
                  <a:txBody>
                    <a:bodyPr/>
                    <a:lstStyle/>
                    <a:p>
                      <a:pPr algn="l"/>
                      <a:r>
                        <a:rPr lang="en-GB" dirty="0" smtClean="0">
                          <a:solidFill>
                            <a:schemeClr val="bg1"/>
                          </a:solidFill>
                          <a:latin typeface="+mn-lt"/>
                        </a:rPr>
                        <a:t>A more equal Wales</a:t>
                      </a:r>
                      <a:endParaRPr lang="en-GB" dirty="0">
                        <a:solidFill>
                          <a:schemeClr val="bg1"/>
                        </a:solidFill>
                        <a:latin typeface="+mn-lt"/>
                      </a:endParaRPr>
                    </a:p>
                  </a:txBody>
                  <a:tcPr>
                    <a:solidFill>
                      <a:srgbClr val="C00000"/>
                    </a:solidFill>
                  </a:tcPr>
                </a:tc>
                <a:tc>
                  <a:txBody>
                    <a:bodyPr/>
                    <a:lstStyle/>
                    <a:p>
                      <a:pPr algn="l"/>
                      <a:r>
                        <a:rPr lang="en-GB" dirty="0" smtClean="0">
                          <a:solidFill>
                            <a:schemeClr val="bg1"/>
                          </a:solidFill>
                          <a:latin typeface="+mn-lt"/>
                        </a:rPr>
                        <a:t>A society which enables people to fulfil their potential no matter what their circumstance or background. (Including socio economic background</a:t>
                      </a:r>
                      <a:r>
                        <a:rPr lang="en-GB" baseline="0" dirty="0" smtClean="0">
                          <a:solidFill>
                            <a:schemeClr val="bg1"/>
                          </a:solidFill>
                          <a:latin typeface="+mn-lt"/>
                        </a:rPr>
                        <a:t> and circumstances)</a:t>
                      </a:r>
                      <a:endParaRPr lang="en-GB" dirty="0">
                        <a:solidFill>
                          <a:schemeClr val="bg1"/>
                        </a:solidFill>
                        <a:latin typeface="+mn-lt"/>
                      </a:endParaRPr>
                    </a:p>
                  </a:txBody>
                  <a:tcPr>
                    <a:solidFill>
                      <a:srgbClr val="C00000"/>
                    </a:solidFill>
                  </a:tcPr>
                </a:tc>
              </a:tr>
              <a:tr h="640975">
                <a:tc>
                  <a:txBody>
                    <a:bodyPr/>
                    <a:lstStyle/>
                    <a:p>
                      <a:pPr algn="l"/>
                      <a:r>
                        <a:rPr lang="en-GB" dirty="0" smtClean="0">
                          <a:solidFill>
                            <a:schemeClr val="bg1"/>
                          </a:solidFill>
                          <a:latin typeface="+mn-lt"/>
                        </a:rPr>
                        <a:t>A Wales of Cohesive Communities</a:t>
                      </a:r>
                      <a:endParaRPr lang="en-GB" dirty="0">
                        <a:solidFill>
                          <a:schemeClr val="bg1"/>
                        </a:solidFill>
                        <a:latin typeface="+mn-lt"/>
                      </a:endParaRPr>
                    </a:p>
                  </a:txBody>
                  <a:tcPr>
                    <a:solidFill>
                      <a:srgbClr val="002060"/>
                    </a:solidFill>
                  </a:tcPr>
                </a:tc>
                <a:tc>
                  <a:txBody>
                    <a:bodyPr/>
                    <a:lstStyle/>
                    <a:p>
                      <a:pPr algn="l"/>
                      <a:r>
                        <a:rPr lang="en-GB" dirty="0" smtClean="0">
                          <a:solidFill>
                            <a:schemeClr val="bg1"/>
                          </a:solidFill>
                          <a:latin typeface="+mn-lt"/>
                        </a:rPr>
                        <a:t>Attractive, viable,</a:t>
                      </a:r>
                      <a:r>
                        <a:rPr lang="en-GB" baseline="0" dirty="0" smtClean="0">
                          <a:solidFill>
                            <a:schemeClr val="bg1"/>
                          </a:solidFill>
                          <a:latin typeface="+mn-lt"/>
                        </a:rPr>
                        <a:t> safe and well-connected communities.</a:t>
                      </a:r>
                      <a:endParaRPr lang="en-GB" dirty="0">
                        <a:solidFill>
                          <a:schemeClr val="bg1"/>
                        </a:solidFill>
                        <a:latin typeface="+mn-lt"/>
                      </a:endParaRPr>
                    </a:p>
                  </a:txBody>
                  <a:tcPr>
                    <a:solidFill>
                      <a:srgbClr val="002060"/>
                    </a:solidFill>
                  </a:tcPr>
                </a:tc>
              </a:tr>
              <a:tr h="640975">
                <a:tc>
                  <a:txBody>
                    <a:bodyPr/>
                    <a:lstStyle/>
                    <a:p>
                      <a:pPr algn="l"/>
                      <a:r>
                        <a:rPr lang="en-GB" dirty="0" smtClean="0">
                          <a:solidFill>
                            <a:schemeClr val="bg1"/>
                          </a:solidFill>
                          <a:latin typeface="+mn-lt"/>
                        </a:rPr>
                        <a:t>A Wales of vibrant culture and thriving Welsh</a:t>
                      </a:r>
                      <a:r>
                        <a:rPr lang="en-GB" baseline="0" dirty="0" smtClean="0">
                          <a:solidFill>
                            <a:schemeClr val="bg1"/>
                          </a:solidFill>
                          <a:latin typeface="+mn-lt"/>
                        </a:rPr>
                        <a:t> Language</a:t>
                      </a:r>
                      <a:endParaRPr lang="en-GB" dirty="0">
                        <a:solidFill>
                          <a:schemeClr val="bg1"/>
                        </a:solidFill>
                        <a:latin typeface="+mn-lt"/>
                      </a:endParaRPr>
                    </a:p>
                  </a:txBody>
                  <a:tcPr>
                    <a:solidFill>
                      <a:srgbClr val="0070C0"/>
                    </a:solidFill>
                  </a:tcPr>
                </a:tc>
                <a:tc>
                  <a:txBody>
                    <a:bodyPr/>
                    <a:lstStyle/>
                    <a:p>
                      <a:pPr algn="l"/>
                      <a:r>
                        <a:rPr lang="en-GB" dirty="0" smtClean="0">
                          <a:solidFill>
                            <a:schemeClr val="bg1"/>
                          </a:solidFill>
                          <a:latin typeface="+mn-lt"/>
                        </a:rPr>
                        <a:t>A society that promotes and protects culture, heritage and the Welsh language, and which encourages</a:t>
                      </a:r>
                      <a:r>
                        <a:rPr lang="en-GB" baseline="0" dirty="0" smtClean="0">
                          <a:solidFill>
                            <a:schemeClr val="bg1"/>
                          </a:solidFill>
                          <a:latin typeface="+mn-lt"/>
                        </a:rPr>
                        <a:t> people to participate in the arts, and sport and recreation.</a:t>
                      </a:r>
                      <a:endParaRPr lang="en-GB" dirty="0">
                        <a:solidFill>
                          <a:schemeClr val="bg1"/>
                        </a:solidFill>
                        <a:latin typeface="+mn-lt"/>
                      </a:endParaRPr>
                    </a:p>
                  </a:txBody>
                  <a:tcPr>
                    <a:solidFill>
                      <a:srgbClr val="0070C0"/>
                    </a:solidFill>
                  </a:tcPr>
                </a:tc>
              </a:tr>
              <a:tr h="1043677">
                <a:tc>
                  <a:txBody>
                    <a:bodyPr/>
                    <a:lstStyle/>
                    <a:p>
                      <a:pPr algn="l"/>
                      <a:r>
                        <a:rPr lang="en-GB" dirty="0" smtClean="0">
                          <a:solidFill>
                            <a:schemeClr val="bg1"/>
                          </a:solidFill>
                          <a:latin typeface="+mn-lt"/>
                        </a:rPr>
                        <a:t>A globally responsible Wales</a:t>
                      </a:r>
                      <a:endParaRPr lang="en-GB" dirty="0">
                        <a:solidFill>
                          <a:schemeClr val="bg1"/>
                        </a:solidFill>
                        <a:latin typeface="+mn-lt"/>
                      </a:endParaRPr>
                    </a:p>
                  </a:txBody>
                  <a:tcPr>
                    <a:solidFill>
                      <a:srgbClr val="00B0F0"/>
                    </a:solidFill>
                  </a:tcPr>
                </a:tc>
                <a:tc>
                  <a:txBody>
                    <a:bodyPr/>
                    <a:lstStyle/>
                    <a:p>
                      <a:pPr algn="l"/>
                      <a:r>
                        <a:rPr lang="en-GB" baseline="0" dirty="0" smtClean="0">
                          <a:solidFill>
                            <a:schemeClr val="bg1"/>
                          </a:solidFill>
                          <a:latin typeface="+mn-lt"/>
                        </a:rPr>
                        <a:t>A nation which, when doing anything to improve the economic, social, environmental and cultural well-being of Wales, takes account of whether doing such a thing may make a positive contribution to global well-being.</a:t>
                      </a:r>
                      <a:endParaRPr lang="en-GB" dirty="0">
                        <a:solidFill>
                          <a:schemeClr val="bg1"/>
                        </a:solidFill>
                        <a:latin typeface="+mn-lt"/>
                      </a:endParaRPr>
                    </a:p>
                  </a:txBody>
                  <a:tcPr>
                    <a:solidFill>
                      <a:srgbClr val="00B0F0"/>
                    </a:solidFill>
                  </a:tcPr>
                </a:tc>
              </a:tr>
            </a:tbl>
          </a:graphicData>
        </a:graphic>
      </p:graphicFrame>
    </p:spTree>
    <p:extLst>
      <p:ext uri="{BB962C8B-B14F-4D97-AF65-F5344CB8AC3E}">
        <p14:creationId xmlns:p14="http://schemas.microsoft.com/office/powerpoint/2010/main" val="1685917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1119392" y="459586"/>
            <a:ext cx="10058400" cy="13244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b="1" dirty="0" smtClean="0">
                <a:solidFill>
                  <a:srgbClr val="FF0000"/>
                </a:solidFill>
              </a:rPr>
              <a:t>Sustainable Development</a:t>
            </a:r>
          </a:p>
          <a:p>
            <a:r>
              <a:rPr lang="en-GB" sz="2400" dirty="0" smtClean="0">
                <a:solidFill>
                  <a:schemeClr val="tx1">
                    <a:lumMod val="50000"/>
                    <a:lumOff val="50000"/>
                  </a:schemeClr>
                </a:solidFill>
              </a:rPr>
              <a:t>‘</a:t>
            </a:r>
            <a:r>
              <a:rPr lang="en-GB" sz="2400" b="1" dirty="0" smtClean="0">
                <a:solidFill>
                  <a:schemeClr val="tx1">
                    <a:lumMod val="50000"/>
                    <a:lumOff val="50000"/>
                  </a:schemeClr>
                </a:solidFill>
              </a:rPr>
              <a:t>To meet the needs of the present without compromising the ability of future generations to meet their needs.’</a:t>
            </a:r>
          </a:p>
        </p:txBody>
      </p:sp>
      <p:sp>
        <p:nvSpPr>
          <p:cNvPr id="6" name="Subtitle 2"/>
          <p:cNvSpPr txBox="1">
            <a:spLocks/>
          </p:cNvSpPr>
          <p:nvPr/>
        </p:nvSpPr>
        <p:spPr>
          <a:xfrm>
            <a:off x="1097280" y="2263388"/>
            <a:ext cx="10058400" cy="623247"/>
          </a:xfrm>
          <a:prstGeom prst="rect">
            <a:avLst/>
          </a:prstGeom>
        </p:spPr>
        <p:txBody>
          <a:bodyPr vert="horz" lIns="0" tIns="45720" rIns="0" bIns="45720" rtlCol="0">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sz="2400" b="1" dirty="0" smtClean="0"/>
              <a:t>Public bodies should demonstrate that they have applied the 5 ways of working </a:t>
            </a:r>
            <a:endParaRPr lang="en-GB" sz="2400" b="1" dirty="0"/>
          </a:p>
        </p:txBody>
      </p:sp>
      <p:pic>
        <p:nvPicPr>
          <p:cNvPr id="7" name="Picture 6" descr="Long term"/>
          <p:cNvPicPr/>
          <p:nvPr/>
        </p:nvPicPr>
        <p:blipFill>
          <a:blip r:embed="rId2">
            <a:extLst>
              <a:ext uri="{28A0092B-C50C-407E-A947-70E740481C1C}">
                <a14:useLocalDpi xmlns:a14="http://schemas.microsoft.com/office/drawing/2010/main" val="0"/>
              </a:ext>
            </a:extLst>
          </a:blip>
          <a:srcRect/>
          <a:stretch>
            <a:fillRect/>
          </a:stretch>
        </p:blipFill>
        <p:spPr bwMode="auto">
          <a:xfrm>
            <a:off x="1357256" y="2705890"/>
            <a:ext cx="928458" cy="975360"/>
          </a:xfrm>
          <a:prstGeom prst="rect">
            <a:avLst/>
          </a:prstGeom>
          <a:noFill/>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2723912" y="2687157"/>
            <a:ext cx="1028590" cy="1012825"/>
          </a:xfrm>
          <a:prstGeom prst="rect">
            <a:avLst/>
          </a:prstGeom>
          <a:noFill/>
        </p:spPr>
      </p:pic>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4190700" y="2692555"/>
            <a:ext cx="928458" cy="988695"/>
          </a:xfrm>
          <a:prstGeom prst="rect">
            <a:avLst/>
          </a:prstGeom>
          <a:noFill/>
        </p:spPr>
      </p:pic>
      <p:pic>
        <p:nvPicPr>
          <p:cNvPr id="10" name="Picture 9"/>
          <p:cNvPicPr/>
          <p:nvPr/>
        </p:nvPicPr>
        <p:blipFill>
          <a:blip r:embed="rId5">
            <a:extLst>
              <a:ext uri="{28A0092B-C50C-407E-A947-70E740481C1C}">
                <a14:useLocalDpi xmlns:a14="http://schemas.microsoft.com/office/drawing/2010/main" val="0"/>
              </a:ext>
            </a:extLst>
          </a:blip>
          <a:srcRect/>
          <a:stretch>
            <a:fillRect/>
          </a:stretch>
        </p:blipFill>
        <p:spPr bwMode="auto">
          <a:xfrm>
            <a:off x="5585762" y="2667534"/>
            <a:ext cx="1057086" cy="1005205"/>
          </a:xfrm>
          <a:prstGeom prst="rect">
            <a:avLst/>
          </a:prstGeom>
          <a:noFill/>
        </p:spPr>
      </p:pic>
      <p:pic>
        <p:nvPicPr>
          <p:cNvPr id="11" name="Picture 10"/>
          <p:cNvPicPr/>
          <p:nvPr/>
        </p:nvPicPr>
        <p:blipFill>
          <a:blip r:embed="rId6">
            <a:extLst>
              <a:ext uri="{28A0092B-C50C-407E-A947-70E740481C1C}">
                <a14:useLocalDpi xmlns:a14="http://schemas.microsoft.com/office/drawing/2010/main" val="0"/>
              </a:ext>
            </a:extLst>
          </a:blip>
          <a:srcRect/>
          <a:stretch>
            <a:fillRect/>
          </a:stretch>
        </p:blipFill>
        <p:spPr bwMode="auto">
          <a:xfrm>
            <a:off x="7133801" y="2683408"/>
            <a:ext cx="981307" cy="973455"/>
          </a:xfrm>
          <a:prstGeom prst="rect">
            <a:avLst/>
          </a:prstGeom>
          <a:noFill/>
        </p:spPr>
      </p:pic>
    </p:spTree>
    <p:extLst>
      <p:ext uri="{BB962C8B-B14F-4D97-AF65-F5344CB8AC3E}">
        <p14:creationId xmlns:p14="http://schemas.microsoft.com/office/powerpoint/2010/main" val="28671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latin typeface="+mn-lt"/>
              </a:rPr>
              <a:t>The 5 Ways of Working </a:t>
            </a:r>
            <a:endParaRPr lang="en-GB" sz="4000" b="1" dirty="0">
              <a:solidFill>
                <a:srgbClr val="FF0000"/>
              </a:solidFill>
              <a:latin typeface="+mn-lt"/>
            </a:endParaRPr>
          </a:p>
        </p:txBody>
      </p:sp>
      <p:sp>
        <p:nvSpPr>
          <p:cNvPr id="3" name="Rectangle 2"/>
          <p:cNvSpPr/>
          <p:nvPr/>
        </p:nvSpPr>
        <p:spPr>
          <a:xfrm>
            <a:off x="353291" y="2792408"/>
            <a:ext cx="10276609" cy="400110"/>
          </a:xfrm>
          <a:prstGeom prst="rect">
            <a:avLst/>
          </a:prstGeom>
        </p:spPr>
        <p:txBody>
          <a:bodyPr wrap="square">
            <a:spAutoFit/>
          </a:bodyPr>
          <a:lstStyle/>
          <a:p>
            <a:r>
              <a:rPr lang="en-GB" sz="2000" b="1" dirty="0">
                <a:solidFill>
                  <a:srgbClr val="000000"/>
                </a:solidFill>
              </a:rPr>
              <a:t>Thinking for the long-term </a:t>
            </a:r>
            <a:r>
              <a:rPr lang="en-GB" dirty="0">
                <a:solidFill>
                  <a:srgbClr val="000000"/>
                </a:solidFill>
              </a:rPr>
              <a:t>– thinking about long-term needs and demands as well as current ones.	</a:t>
            </a:r>
          </a:p>
        </p:txBody>
      </p:sp>
      <p:sp>
        <p:nvSpPr>
          <p:cNvPr id="4" name="Rectangle 3"/>
          <p:cNvSpPr/>
          <p:nvPr/>
        </p:nvSpPr>
        <p:spPr>
          <a:xfrm>
            <a:off x="353291" y="2064577"/>
            <a:ext cx="9424553" cy="400110"/>
          </a:xfrm>
          <a:prstGeom prst="rect">
            <a:avLst/>
          </a:prstGeom>
        </p:spPr>
        <p:txBody>
          <a:bodyPr wrap="square">
            <a:spAutoFit/>
          </a:bodyPr>
          <a:lstStyle/>
          <a:p>
            <a:r>
              <a:rPr lang="en-GB" sz="2000" b="1" dirty="0">
                <a:solidFill>
                  <a:srgbClr val="000000"/>
                </a:solidFill>
              </a:rPr>
              <a:t>Prevention </a:t>
            </a:r>
            <a:r>
              <a:rPr lang="en-GB" dirty="0">
                <a:solidFill>
                  <a:srgbClr val="000000"/>
                </a:solidFill>
              </a:rPr>
              <a:t>– acting to prevent problems getting worse or from starting in the first place.	</a:t>
            </a:r>
          </a:p>
        </p:txBody>
      </p:sp>
      <p:sp>
        <p:nvSpPr>
          <p:cNvPr id="5" name="Rectangle 4"/>
          <p:cNvSpPr/>
          <p:nvPr/>
        </p:nvSpPr>
        <p:spPr>
          <a:xfrm>
            <a:off x="353291" y="3489462"/>
            <a:ext cx="8842663" cy="400110"/>
          </a:xfrm>
          <a:prstGeom prst="rect">
            <a:avLst/>
          </a:prstGeom>
        </p:spPr>
        <p:txBody>
          <a:bodyPr wrap="square">
            <a:spAutoFit/>
          </a:bodyPr>
          <a:lstStyle/>
          <a:p>
            <a:r>
              <a:rPr lang="en-GB" sz="2000" b="1" dirty="0">
                <a:solidFill>
                  <a:srgbClr val="000000"/>
                </a:solidFill>
              </a:rPr>
              <a:t>Integration</a:t>
            </a:r>
            <a:r>
              <a:rPr lang="en-GB" sz="2000" dirty="0">
                <a:solidFill>
                  <a:srgbClr val="000000"/>
                </a:solidFill>
              </a:rPr>
              <a:t> </a:t>
            </a:r>
            <a:r>
              <a:rPr lang="en-GB" dirty="0">
                <a:solidFill>
                  <a:srgbClr val="000000"/>
                </a:solidFill>
              </a:rPr>
              <a:t>– considering how actions in one area may impact on other areas.	</a:t>
            </a:r>
          </a:p>
        </p:txBody>
      </p:sp>
      <p:sp>
        <p:nvSpPr>
          <p:cNvPr id="6" name="Rectangle 5"/>
          <p:cNvSpPr/>
          <p:nvPr/>
        </p:nvSpPr>
        <p:spPr>
          <a:xfrm>
            <a:off x="353291" y="4052270"/>
            <a:ext cx="10546771" cy="677108"/>
          </a:xfrm>
          <a:prstGeom prst="rect">
            <a:avLst/>
          </a:prstGeom>
        </p:spPr>
        <p:txBody>
          <a:bodyPr wrap="square">
            <a:spAutoFit/>
          </a:bodyPr>
          <a:lstStyle/>
          <a:p>
            <a:r>
              <a:rPr lang="en-GB" sz="2000" b="1" dirty="0">
                <a:solidFill>
                  <a:srgbClr val="000000"/>
                </a:solidFill>
              </a:rPr>
              <a:t>Collaboration</a:t>
            </a:r>
            <a:r>
              <a:rPr lang="en-GB" sz="2000" dirty="0">
                <a:solidFill>
                  <a:srgbClr val="000000"/>
                </a:solidFill>
              </a:rPr>
              <a:t> </a:t>
            </a:r>
            <a:r>
              <a:rPr lang="en-GB" dirty="0">
                <a:solidFill>
                  <a:srgbClr val="000000"/>
                </a:solidFill>
              </a:rPr>
              <a:t>– Working with others – including third sector bodies and communities - to help achieve goals that have been decided </a:t>
            </a:r>
            <a:r>
              <a:rPr lang="en-GB" dirty="0" smtClean="0">
                <a:solidFill>
                  <a:srgbClr val="000000"/>
                </a:solidFill>
              </a:rPr>
              <a:t>together.</a:t>
            </a:r>
            <a:r>
              <a:rPr lang="en-GB" dirty="0">
                <a:solidFill>
                  <a:srgbClr val="000000"/>
                </a:solidFill>
              </a:rPr>
              <a:t>	</a:t>
            </a:r>
          </a:p>
        </p:txBody>
      </p:sp>
      <p:sp>
        <p:nvSpPr>
          <p:cNvPr id="7" name="Rectangle 6"/>
          <p:cNvSpPr/>
          <p:nvPr/>
        </p:nvSpPr>
        <p:spPr>
          <a:xfrm>
            <a:off x="353292" y="4925179"/>
            <a:ext cx="10546772" cy="954107"/>
          </a:xfrm>
          <a:prstGeom prst="rect">
            <a:avLst/>
          </a:prstGeom>
        </p:spPr>
        <p:txBody>
          <a:bodyPr wrap="square">
            <a:spAutoFit/>
          </a:bodyPr>
          <a:lstStyle/>
          <a:p>
            <a:r>
              <a:rPr lang="en-GB" sz="2000" b="1" dirty="0" smtClean="0"/>
              <a:t>Involvement </a:t>
            </a:r>
            <a:r>
              <a:rPr lang="en-GB" dirty="0"/>
              <a:t>– involving the people that services or activities are going to benefit or affect from as early a stage as possible.	</a:t>
            </a:r>
          </a:p>
          <a:p>
            <a:endParaRPr lang="en-GB" dirty="0">
              <a:solidFill>
                <a:srgbClr val="000000"/>
              </a:solidFill>
              <a:latin typeface="VAG Rounded Light"/>
            </a:endParaRPr>
          </a:p>
        </p:txBody>
      </p:sp>
    </p:spTree>
    <p:extLst>
      <p:ext uri="{BB962C8B-B14F-4D97-AF65-F5344CB8AC3E}">
        <p14:creationId xmlns:p14="http://schemas.microsoft.com/office/powerpoint/2010/main" val="3188118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The Vision for Sport in Wales</a:t>
            </a:r>
            <a:endParaRPr lang="en-GB" sz="4000" b="1" dirty="0"/>
          </a:p>
        </p:txBody>
      </p:sp>
      <p:sp>
        <p:nvSpPr>
          <p:cNvPr id="7" name="Content Placeholder 6"/>
          <p:cNvSpPr>
            <a:spLocks noGrp="1"/>
          </p:cNvSpPr>
          <p:nvPr>
            <p:ph idx="1"/>
          </p:nvPr>
        </p:nvSpPr>
        <p:spPr/>
        <p:txBody>
          <a:bodyPr>
            <a:normAutofit/>
          </a:bodyPr>
          <a:lstStyle/>
          <a:p>
            <a:r>
              <a:rPr lang="en-GB" sz="2800" dirty="0" smtClean="0"/>
              <a:t>How the 5 ways of working have been applied  </a:t>
            </a:r>
            <a:endParaRPr lang="en-GB" sz="2800" dirty="0"/>
          </a:p>
        </p:txBody>
      </p:sp>
    </p:spTree>
    <p:extLst>
      <p:ext uri="{BB962C8B-B14F-4D97-AF65-F5344CB8AC3E}">
        <p14:creationId xmlns:p14="http://schemas.microsoft.com/office/powerpoint/2010/main" val="2274595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53283164"/>
              </p:ext>
            </p:extLst>
          </p:nvPr>
        </p:nvGraphicFramePr>
        <p:xfrm>
          <a:off x="390525" y="276225"/>
          <a:ext cx="11239500" cy="5543550"/>
        </p:xfrm>
        <a:graphic>
          <a:graphicData uri="http://schemas.openxmlformats.org/presentationml/2006/ole">
            <mc:AlternateContent xmlns:mc="http://schemas.openxmlformats.org/markup-compatibility/2006">
              <mc:Choice xmlns:v="urn:schemas-microsoft-com:vml" Requires="v">
                <p:oleObj spid="_x0000_s1030" name="Document" r:id="rId3" imgW="10042498" imgH="4942355" progId="Word.Document.12">
                  <p:embed/>
                </p:oleObj>
              </mc:Choice>
              <mc:Fallback>
                <p:oleObj name="Document" r:id="rId3" imgW="10042498" imgH="4942355" progId="Word.Document.12">
                  <p:embed/>
                  <p:pic>
                    <p:nvPicPr>
                      <p:cNvPr id="0" name=""/>
                      <p:cNvPicPr/>
                      <p:nvPr/>
                    </p:nvPicPr>
                    <p:blipFill>
                      <a:blip r:embed="rId4"/>
                      <a:stretch>
                        <a:fillRect/>
                      </a:stretch>
                    </p:blipFill>
                    <p:spPr>
                      <a:xfrm>
                        <a:off x="390525" y="276225"/>
                        <a:ext cx="11239500" cy="5543550"/>
                      </a:xfrm>
                      <a:prstGeom prst="rect">
                        <a:avLst/>
                      </a:prstGeom>
                    </p:spPr>
                  </p:pic>
                </p:oleObj>
              </mc:Fallback>
            </mc:AlternateContent>
          </a:graphicData>
        </a:graphic>
      </p:graphicFrame>
    </p:spTree>
    <p:extLst>
      <p:ext uri="{BB962C8B-B14F-4D97-AF65-F5344CB8AC3E}">
        <p14:creationId xmlns:p14="http://schemas.microsoft.com/office/powerpoint/2010/main" val="660881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538138" y="1079475"/>
            <a:ext cx="11474919" cy="3494040"/>
          </a:xfrm>
          <a:prstGeom prst="rect">
            <a:avLst/>
          </a:prstGeom>
        </p:spPr>
      </p:pic>
    </p:spTree>
    <p:extLst>
      <p:ext uri="{BB962C8B-B14F-4D97-AF65-F5344CB8AC3E}">
        <p14:creationId xmlns:p14="http://schemas.microsoft.com/office/powerpoint/2010/main" val="271415666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559</TotalTime>
  <Words>822</Words>
  <Application>Microsoft Office PowerPoint</Application>
  <PresentationFormat>Widescreen</PresentationFormat>
  <Paragraphs>89</Paragraphs>
  <Slides>18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6" baseType="lpstr">
      <vt:lpstr>Arial</vt:lpstr>
      <vt:lpstr>Calibri</vt:lpstr>
      <vt:lpstr>Calibri Light</vt:lpstr>
      <vt:lpstr>VAG Rounded Light</vt:lpstr>
      <vt:lpstr>Wingdings</vt:lpstr>
      <vt:lpstr>Retrospect</vt:lpstr>
      <vt:lpstr>Document</vt:lpstr>
      <vt:lpstr>Microsoft Word Document</vt:lpstr>
      <vt:lpstr>The Vision for Sport in Wales</vt:lpstr>
      <vt:lpstr>The Well-being of Future Generations (Wales) Act   is a ground-breaking piece of legislation that requires public bodies in Wales to work better with others (including each other and communities) and take a more joined up, long-term approach so that their decisions have a positive impact on people living in the future as well as those living today. </vt:lpstr>
      <vt:lpstr>The Act sets out 7 goals that provide a common vision for public bodies to work towards.</vt:lpstr>
      <vt:lpstr>PowerPoint Presentation</vt:lpstr>
      <vt:lpstr>PowerPoint Presentation</vt:lpstr>
      <vt:lpstr>The 5 Ways of Working </vt:lpstr>
      <vt:lpstr>The Vision for Sport in Wales</vt:lpstr>
      <vt:lpstr>PowerPoint Presentation</vt:lpstr>
      <vt:lpstr>PowerPoint Presentation</vt:lpstr>
      <vt:lpstr>Examples of how the Vision for Sport in Wales can contribute to the 7 Goals </vt:lpstr>
      <vt:lpstr>PowerPoint Presentation</vt:lpstr>
      <vt:lpstr>PowerPoint Presentation</vt:lpstr>
      <vt:lpstr>PowerPoint Presentation</vt:lpstr>
      <vt:lpstr>PowerPoint Presentation</vt:lpstr>
      <vt:lpstr>PowerPoint Presentation</vt:lpstr>
      <vt:lpstr>The Vision for Sport in Wales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Tobutt</dc:creator>
  <cp:lastModifiedBy>Emma Tobutt</cp:lastModifiedBy>
  <cp:revision>65</cp:revision>
  <dcterms:created xsi:type="dcterms:W3CDTF">2017-10-13T19:04:42Z</dcterms:created>
  <dcterms:modified xsi:type="dcterms:W3CDTF">2018-07-05T08:30:08Z</dcterms:modified>
</cp:coreProperties>
</file>